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87" r:id="rId3"/>
    <p:sldId id="321" r:id="rId4"/>
    <p:sldId id="320" r:id="rId5"/>
    <p:sldId id="314" r:id="rId6"/>
    <p:sldId id="281" r:id="rId7"/>
    <p:sldId id="319" r:id="rId8"/>
    <p:sldId id="315" r:id="rId9"/>
    <p:sldId id="316" r:id="rId10"/>
    <p:sldId id="317" r:id="rId11"/>
    <p:sldId id="318" r:id="rId12"/>
    <p:sldId id="288" r:id="rId13"/>
    <p:sldId id="291" r:id="rId14"/>
    <p:sldId id="296" r:id="rId15"/>
    <p:sldId id="284" r:id="rId16"/>
    <p:sldId id="311" r:id="rId17"/>
    <p:sldId id="298" r:id="rId18"/>
    <p:sldId id="286" r:id="rId19"/>
    <p:sldId id="301" r:id="rId20"/>
    <p:sldId id="297" r:id="rId21"/>
    <p:sldId id="283" r:id="rId22"/>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8" autoAdjust="0"/>
  </p:normalViewPr>
  <p:slideViewPr>
    <p:cSldViewPr>
      <p:cViewPr varScale="1">
        <p:scale>
          <a:sx n="81" d="100"/>
          <a:sy n="81" d="100"/>
        </p:scale>
        <p:origin x="149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BA743895-7619-409B-8F23-1841F7E7020E}" type="datetimeFigureOut">
              <a:rPr lang="nl-NL" smtClean="0"/>
              <a:t>11-5-2021</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66FAC64-AE6D-47FE-9F82-63704C2D84C3}" type="slidenum">
              <a:rPr lang="nl-NL" smtClean="0"/>
              <a:t>‹nr.›</a:t>
            </a:fld>
            <a:endParaRPr lang="nl-NL"/>
          </a:p>
        </p:txBody>
      </p:sp>
    </p:spTree>
    <p:extLst>
      <p:ext uri="{BB962C8B-B14F-4D97-AF65-F5344CB8AC3E}">
        <p14:creationId xmlns:p14="http://schemas.microsoft.com/office/powerpoint/2010/main" val="55379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250" cy="4964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1"/>
            <a:ext cx="2889250" cy="496412"/>
          </a:xfrm>
          <a:prstGeom prst="rect">
            <a:avLst/>
          </a:prstGeom>
        </p:spPr>
        <p:txBody>
          <a:bodyPr vert="horz" lIns="91440" tIns="45720" rIns="91440" bIns="45720" rtlCol="0"/>
          <a:lstStyle>
            <a:lvl1pPr algn="r">
              <a:defRPr sz="1200"/>
            </a:lvl1pPr>
          </a:lstStyle>
          <a:p>
            <a:fld id="{3718EE87-0EFD-436B-8468-2D5B3D122E58}" type="datetimeFigureOut">
              <a:rPr lang="nl-NL" smtClean="0"/>
              <a:t>11-5-2021</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15113"/>
            <a:ext cx="5335588" cy="4467706"/>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630"/>
            <a:ext cx="2889250"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428630"/>
            <a:ext cx="2889250" cy="496411"/>
          </a:xfrm>
          <a:prstGeom prst="rect">
            <a:avLst/>
          </a:prstGeom>
        </p:spPr>
        <p:txBody>
          <a:bodyPr vert="horz" lIns="91440" tIns="45720" rIns="91440" bIns="45720" rtlCol="0" anchor="b"/>
          <a:lstStyle>
            <a:lvl1pPr algn="r">
              <a:defRPr sz="1200"/>
            </a:lvl1pPr>
          </a:lstStyle>
          <a:p>
            <a:fld id="{5A1C20EE-FFC7-4FA3-8B73-515F2360B9B8}" type="slidenum">
              <a:rPr lang="nl-NL" smtClean="0"/>
              <a:t>‹nr.›</a:t>
            </a:fld>
            <a:endParaRPr lang="nl-NL"/>
          </a:p>
        </p:txBody>
      </p:sp>
    </p:spTree>
    <p:extLst>
      <p:ext uri="{BB962C8B-B14F-4D97-AF65-F5344CB8AC3E}">
        <p14:creationId xmlns:p14="http://schemas.microsoft.com/office/powerpoint/2010/main" val="49472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1</a:t>
            </a:fld>
            <a:endParaRPr lang="nl-NL"/>
          </a:p>
        </p:txBody>
      </p:sp>
    </p:spTree>
    <p:extLst>
      <p:ext uri="{BB962C8B-B14F-4D97-AF65-F5344CB8AC3E}">
        <p14:creationId xmlns:p14="http://schemas.microsoft.com/office/powerpoint/2010/main" val="152345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MVO?</a:t>
            </a:r>
          </a:p>
          <a:p>
            <a:endParaRPr lang="nl-NL" dirty="0"/>
          </a:p>
          <a:p>
            <a:r>
              <a:rPr lang="nl-NL" sz="1100" dirty="0"/>
              <a:t>Bedrijven hebben verschillende redenen om zich met MVO bezig te houden. In de praktijk spelen altijd meerdere motieven een rol. We onderscheiden 3 hoofdmotieven:</a:t>
            </a:r>
          </a:p>
          <a:p>
            <a:r>
              <a:rPr lang="nl-NL" sz="1100" dirty="0"/>
              <a:t> </a:t>
            </a:r>
          </a:p>
          <a:p>
            <a:r>
              <a:rPr lang="nl-NL" sz="1100" dirty="0"/>
              <a:t>MVO omdat het loont </a:t>
            </a:r>
          </a:p>
          <a:p>
            <a:r>
              <a:rPr lang="nl-NL" sz="1100" dirty="0"/>
              <a:t>MVO draagt bij aan de financiële prestaties van bedrijven. Onder meer door de stijgende vraag naar duurzame producten en diensten, maar bijvoorbeeld ook omdat MVO de arbeidsproductiviteit verhoogt. In ons dossier MVO loont vindt u alle financiële voordelen van MVO op een rij.</a:t>
            </a:r>
          </a:p>
          <a:p>
            <a:r>
              <a:rPr lang="nl-NL" sz="1100" dirty="0"/>
              <a:t> </a:t>
            </a:r>
          </a:p>
          <a:p>
            <a:r>
              <a:rPr lang="nl-NL" sz="1100" dirty="0"/>
              <a:t>MVO omdat het moet </a:t>
            </a:r>
          </a:p>
          <a:p>
            <a:r>
              <a:rPr lang="nl-NL" sz="1100" dirty="0"/>
              <a:t>Soms worden bedrijven gedwongen om zich (meer) met MVO bezig te houden. Bijvoorbeeld door consumentenboycots, mediaschandalen, stakingen of ingrijpen van de overheid. Vaak houden ze zich dan niet aan de minimale maatschappelijke normen, waardoor ze hun ‘</a:t>
            </a:r>
            <a:r>
              <a:rPr lang="nl-NL" sz="1100" dirty="0" err="1"/>
              <a:t>license</a:t>
            </a:r>
            <a:r>
              <a:rPr lang="nl-NL" sz="1100" dirty="0"/>
              <a:t> </a:t>
            </a:r>
            <a:r>
              <a:rPr lang="nl-NL" sz="1100" dirty="0" err="1"/>
              <a:t>to</a:t>
            </a:r>
            <a:r>
              <a:rPr lang="nl-NL" sz="1100" dirty="0"/>
              <a:t> </a:t>
            </a:r>
            <a:r>
              <a:rPr lang="nl-NL" sz="1100" dirty="0" err="1"/>
              <a:t>operate</a:t>
            </a:r>
            <a:r>
              <a:rPr lang="nl-NL" sz="1100" dirty="0"/>
              <a:t>’ verliezen. Bedrijven die zich met MVO bezig houden krijgen minder te maken met zulke acties en boycots.</a:t>
            </a:r>
          </a:p>
          <a:p>
            <a:r>
              <a:rPr lang="nl-NL" sz="1100" dirty="0"/>
              <a:t> </a:t>
            </a:r>
          </a:p>
          <a:p>
            <a:r>
              <a:rPr lang="nl-NL" sz="1100" dirty="0"/>
              <a:t>MVO omdat het hoort </a:t>
            </a:r>
          </a:p>
          <a:p>
            <a:r>
              <a:rPr lang="nl-NL" sz="1100" dirty="0"/>
              <a:t>Niet alleen financiële overwegingen spelen een rol bij MVO. Veel bedrijven doen het omdat zij een steentje willen bijdragen aan de maatschappij en ze het milieu niet teveel willen belasten. Ze doen aan MVO omdat ze vinden dat het hoort. Bij sommige ondernemingen, zoals </a:t>
            </a:r>
            <a:r>
              <a:rPr lang="nl-NL" sz="1100" dirty="0" err="1"/>
              <a:t>Triodos</a:t>
            </a:r>
            <a:r>
              <a:rPr lang="nl-NL" sz="1100" dirty="0"/>
              <a:t> Bank en Ecostyle, liggen ethische motieven zelfs aan de basis van het bedrijf. Duurzaamheid vormt de kern van hun bedrijfsstrategie</a:t>
            </a:r>
            <a:r>
              <a:rPr lang="nl-NL" dirty="0"/>
              <a:t>.</a:t>
            </a:r>
          </a:p>
          <a:p>
            <a:endParaRPr lang="nl-NL" dirty="0"/>
          </a:p>
        </p:txBody>
      </p:sp>
      <p:sp>
        <p:nvSpPr>
          <p:cNvPr id="4" name="Tijdelijke aanduiding voor dianummer 3"/>
          <p:cNvSpPr>
            <a:spLocks noGrp="1"/>
          </p:cNvSpPr>
          <p:nvPr>
            <p:ph type="sldNum" sz="quarter" idx="10"/>
          </p:nvPr>
        </p:nvSpPr>
        <p:spPr/>
        <p:txBody>
          <a:bodyPr/>
          <a:lstStyle/>
          <a:p>
            <a:fld id="{75D5DC74-B6C5-453A-BA10-86CCB3BEEC70}" type="slidenum">
              <a:rPr lang="nl-NL" smtClean="0"/>
              <a:t>13</a:t>
            </a:fld>
            <a:endParaRPr lang="nl-NL"/>
          </a:p>
        </p:txBody>
      </p:sp>
    </p:spTree>
    <p:extLst>
      <p:ext uri="{BB962C8B-B14F-4D97-AF65-F5344CB8AC3E}">
        <p14:creationId xmlns:p14="http://schemas.microsoft.com/office/powerpoint/2010/main" val="3657093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A1C20EE-FFC7-4FA3-8B73-515F2360B9B8}" type="slidenum">
              <a:rPr lang="nl-NL" smtClean="0"/>
              <a:t>16</a:t>
            </a:fld>
            <a:endParaRPr lang="nl-NL"/>
          </a:p>
        </p:txBody>
      </p:sp>
    </p:spTree>
    <p:extLst>
      <p:ext uri="{BB962C8B-B14F-4D97-AF65-F5344CB8AC3E}">
        <p14:creationId xmlns:p14="http://schemas.microsoft.com/office/powerpoint/2010/main" val="3345935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88B96D6-23DC-42F7-9FF5-BC4024A1B23A}" type="datetime1">
              <a:rPr lang="nl-NL" smtClean="0"/>
              <a:t>11-5-2021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FD45266-F890-4970-A83C-6C5D146B1C33}" type="datetime1">
              <a:rPr lang="nl-NL" smtClean="0"/>
              <a:t>11-5-2021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CD08EB-AD44-4151-9FD5-81212A6F9907}" type="datetime1">
              <a:rPr lang="nl-NL" smtClean="0"/>
              <a:t>11-5-2021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408E49E-63D4-4733-BA6A-346356CB46FE}" type="datetime1">
              <a:rPr lang="nl-NL" smtClean="0"/>
              <a:t>11-5-2021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B11C57-4A85-4438-B9F3-8AB5696A2A7E}" type="datetime1">
              <a:rPr lang="nl-NL" smtClean="0"/>
              <a:t>11-5-2021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CD3091-38EB-4999-A78D-45CD8CD3BC30}" type="datetime1">
              <a:rPr lang="nl-NL" smtClean="0"/>
              <a:t>11-5-2021</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9A70636-0A64-45ED-A0FD-74AABE82D857}" type="datetime1">
              <a:rPr lang="nl-NL" smtClean="0"/>
              <a:t>11-5-2021</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1152262-A4DB-4E6A-B188-D6117ED32057}" type="datetime1">
              <a:rPr lang="nl-NL" smtClean="0"/>
              <a:t>11-5-2021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F4CBB3-F458-4F3F-A9C5-FEE92DDE0966}" type="datetime1">
              <a:rPr lang="nl-NL" smtClean="0"/>
              <a:t>11-5-2021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A6EC532-6837-4A6E-8415-84D5D1D9830D}" type="datetime1">
              <a:rPr lang="nl-NL" smtClean="0"/>
              <a:t>11-5-2021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D31F9-A8C3-401F-83B7-60F2CD688380}" type="datetime1">
              <a:rPr lang="nl-NL" smtClean="0"/>
              <a:t>11-5-2021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06-09-2016</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88"/>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p:txBody>
          <a:bodyPr/>
          <a:lstStyle/>
          <a:p>
            <a:r>
              <a:rPr lang="nl-NL" dirty="0"/>
              <a:t>Koppelingen in een trekker</a:t>
            </a:r>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42403001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71DE4-79F1-4FB5-AB60-0F8A3A96D16F}"/>
              </a:ext>
            </a:extLst>
          </p:cNvPr>
          <p:cNvSpPr>
            <a:spLocks noGrp="1"/>
          </p:cNvSpPr>
          <p:nvPr>
            <p:ph type="title"/>
          </p:nvPr>
        </p:nvSpPr>
        <p:spPr/>
        <p:txBody>
          <a:bodyPr/>
          <a:lstStyle/>
          <a:p>
            <a:r>
              <a:rPr lang="nl-NL" dirty="0"/>
              <a:t>Drukgroep met diafragmaveer</a:t>
            </a:r>
          </a:p>
        </p:txBody>
      </p:sp>
      <p:pic>
        <p:nvPicPr>
          <p:cNvPr id="5" name="Tijdelijke aanduiding voor inhoud 4">
            <a:extLst>
              <a:ext uri="{FF2B5EF4-FFF2-40B4-BE49-F238E27FC236}">
                <a16:creationId xmlns:a16="http://schemas.microsoft.com/office/drawing/2014/main" id="{EE48E87F-A475-4892-A3A2-80E0563D026E}"/>
              </a:ext>
            </a:extLst>
          </p:cNvPr>
          <p:cNvPicPr>
            <a:picLocks noGrp="1" noChangeAspect="1"/>
          </p:cNvPicPr>
          <p:nvPr>
            <p:ph idx="1"/>
          </p:nvPr>
        </p:nvPicPr>
        <p:blipFill>
          <a:blip r:embed="rId2"/>
          <a:stretch>
            <a:fillRect/>
          </a:stretch>
        </p:blipFill>
        <p:spPr>
          <a:xfrm>
            <a:off x="2539573" y="1623660"/>
            <a:ext cx="4064853" cy="3610679"/>
          </a:xfrm>
        </p:spPr>
      </p:pic>
    </p:spTree>
    <p:extLst>
      <p:ext uri="{BB962C8B-B14F-4D97-AF65-F5344CB8AC3E}">
        <p14:creationId xmlns:p14="http://schemas.microsoft.com/office/powerpoint/2010/main" val="194411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E19E23-140B-435F-B726-A9FE07CB69CE}"/>
              </a:ext>
            </a:extLst>
          </p:cNvPr>
          <p:cNvSpPr>
            <a:spLocks noGrp="1"/>
          </p:cNvSpPr>
          <p:nvPr>
            <p:ph type="title"/>
          </p:nvPr>
        </p:nvSpPr>
        <p:spPr/>
        <p:txBody>
          <a:bodyPr/>
          <a:lstStyle/>
          <a:p>
            <a:pPr algn="ctr"/>
            <a:r>
              <a:rPr lang="nl-NL" dirty="0"/>
              <a:t> principe van diafragma veer</a:t>
            </a:r>
          </a:p>
        </p:txBody>
      </p:sp>
      <p:pic>
        <p:nvPicPr>
          <p:cNvPr id="5" name="Tijdelijke aanduiding voor inhoud 4">
            <a:extLst>
              <a:ext uri="{FF2B5EF4-FFF2-40B4-BE49-F238E27FC236}">
                <a16:creationId xmlns:a16="http://schemas.microsoft.com/office/drawing/2014/main" id="{6CC1F203-C77B-442F-BA9B-6A81AB1B1DE8}"/>
              </a:ext>
            </a:extLst>
          </p:cNvPr>
          <p:cNvPicPr>
            <a:picLocks noGrp="1" noChangeAspect="1"/>
          </p:cNvPicPr>
          <p:nvPr>
            <p:ph idx="1"/>
          </p:nvPr>
        </p:nvPicPr>
        <p:blipFill>
          <a:blip r:embed="rId2"/>
          <a:stretch>
            <a:fillRect/>
          </a:stretch>
        </p:blipFill>
        <p:spPr>
          <a:xfrm>
            <a:off x="2874814" y="2204864"/>
            <a:ext cx="3394372" cy="3450246"/>
          </a:xfrm>
        </p:spPr>
      </p:pic>
    </p:spTree>
    <p:extLst>
      <p:ext uri="{BB962C8B-B14F-4D97-AF65-F5344CB8AC3E}">
        <p14:creationId xmlns:p14="http://schemas.microsoft.com/office/powerpoint/2010/main" val="2401900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Enkelvoudige droge plaatkoppeling</a:t>
            </a:r>
          </a:p>
        </p:txBody>
      </p:sp>
      <p:pic>
        <p:nvPicPr>
          <p:cNvPr id="1026" name="Picture 2" descr="Hoe werkt de koppeling en wanneer is deze versleten? | CARBLOGGER">
            <a:extLst>
              <a:ext uri="{FF2B5EF4-FFF2-40B4-BE49-F238E27FC236}">
                <a16:creationId xmlns:a16="http://schemas.microsoft.com/office/drawing/2014/main" id="{C78CE55F-5697-43BC-99ED-4A0D1A7EA8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050" y="1466975"/>
            <a:ext cx="6635750" cy="438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240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Meervoudige plaatkoppeling</a:t>
            </a:r>
          </a:p>
        </p:txBody>
      </p:sp>
      <p:pic>
        <p:nvPicPr>
          <p:cNvPr id="2052" name="Picture 4" descr="Regio Haarlem Deel 227: Spammen tot we er bij neervallen.| Pagina 75 |  Motor-Forum">
            <a:extLst>
              <a:ext uri="{FF2B5EF4-FFF2-40B4-BE49-F238E27FC236}">
                <a16:creationId xmlns:a16="http://schemas.microsoft.com/office/drawing/2014/main" id="{2D3B5285-42CE-46DC-91ED-1FE6FD34995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55776" y="1196752"/>
            <a:ext cx="4304233" cy="4304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487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endParaRPr lang="nl-NL" dirty="0"/>
          </a:p>
        </p:txBody>
      </p:sp>
      <p:pic>
        <p:nvPicPr>
          <p:cNvPr id="3074" name="Picture 2" descr="De droge dubbele koppeling - PDF Free Download">
            <a:extLst>
              <a:ext uri="{FF2B5EF4-FFF2-40B4-BE49-F238E27FC236}">
                <a16:creationId xmlns:a16="http://schemas.microsoft.com/office/drawing/2014/main" id="{6662355D-3D68-4C68-B28F-FD7DF01121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8888" y="2008674"/>
            <a:ext cx="6635750" cy="1543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720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endParaRPr lang="nl-NL" dirty="0"/>
          </a:p>
        </p:txBody>
      </p:sp>
      <p:pic>
        <p:nvPicPr>
          <p:cNvPr id="4106" name="Picture 10" descr="Complete Clutches">
            <a:extLst>
              <a:ext uri="{FF2B5EF4-FFF2-40B4-BE49-F238E27FC236}">
                <a16:creationId xmlns:a16="http://schemas.microsoft.com/office/drawing/2014/main" id="{F8152176-13B3-4793-9DF3-26A45CE3DB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0525" y="1832769"/>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160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7" name="Tijdelijke aanduiding voor inhoud 6">
            <a:extLst>
              <a:ext uri="{FF2B5EF4-FFF2-40B4-BE49-F238E27FC236}">
                <a16:creationId xmlns:a16="http://schemas.microsoft.com/office/drawing/2014/main" id="{36AC3AD1-9D5B-4EB4-AC25-A34C83C02E81}"/>
              </a:ext>
            </a:extLst>
          </p:cNvPr>
          <p:cNvPicPr>
            <a:picLocks noGrp="1" noChangeAspect="1"/>
          </p:cNvPicPr>
          <p:nvPr>
            <p:ph idx="1"/>
          </p:nvPr>
        </p:nvPicPr>
        <p:blipFill>
          <a:blip r:embed="rId3"/>
          <a:stretch>
            <a:fillRect/>
          </a:stretch>
        </p:blipFill>
        <p:spPr bwMode="auto">
          <a:xfrm>
            <a:off x="2397125" y="1737519"/>
            <a:ext cx="5943600"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271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br>
              <a:rPr lang="nl-NL" dirty="0"/>
            </a:br>
            <a:r>
              <a:rPr lang="nl-NL" dirty="0"/>
              <a:t>koppelingspakket </a:t>
            </a:r>
            <a:r>
              <a:rPr lang="nl-NL" dirty="0" err="1"/>
              <a:t>aftakas</a:t>
            </a:r>
            <a:endParaRPr lang="nl-NL" dirty="0"/>
          </a:p>
        </p:txBody>
      </p:sp>
      <p:pic>
        <p:nvPicPr>
          <p:cNvPr id="6146" name="Picture 2" descr="LAMELLENPAKET - Van den Heuvel">
            <a:extLst>
              <a:ext uri="{FF2B5EF4-FFF2-40B4-BE49-F238E27FC236}">
                <a16:creationId xmlns:a16="http://schemas.microsoft.com/office/drawing/2014/main" id="{2876CAD4-6722-49F4-A2E4-086AF08E6B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0434" y="1988840"/>
            <a:ext cx="5183980" cy="3455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275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Plaats van de vloeistofkoppeling</a:t>
            </a:r>
          </a:p>
        </p:txBody>
      </p:sp>
      <p:pic>
        <p:nvPicPr>
          <p:cNvPr id="5" name="Tijdelijke aanduiding voor inhoud 4">
            <a:extLst>
              <a:ext uri="{FF2B5EF4-FFF2-40B4-BE49-F238E27FC236}">
                <a16:creationId xmlns:a16="http://schemas.microsoft.com/office/drawing/2014/main" id="{0942F552-A435-4998-9DF9-D0B011CA6D34}"/>
              </a:ext>
            </a:extLst>
          </p:cNvPr>
          <p:cNvPicPr>
            <a:picLocks noGrp="1" noChangeAspect="1"/>
          </p:cNvPicPr>
          <p:nvPr>
            <p:ph idx="1"/>
          </p:nvPr>
        </p:nvPicPr>
        <p:blipFill>
          <a:blip r:embed="rId2"/>
          <a:stretch>
            <a:fillRect/>
          </a:stretch>
        </p:blipFill>
        <p:spPr>
          <a:xfrm>
            <a:off x="2051050" y="1485020"/>
            <a:ext cx="6635750" cy="4353097"/>
          </a:xfrm>
        </p:spPr>
      </p:pic>
    </p:spTree>
    <p:extLst>
      <p:ext uri="{BB962C8B-B14F-4D97-AF65-F5344CB8AC3E}">
        <p14:creationId xmlns:p14="http://schemas.microsoft.com/office/powerpoint/2010/main" val="1518013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r>
              <a:rPr lang="nl-NL" dirty="0"/>
              <a:t>	</a:t>
            </a:r>
          </a:p>
        </p:txBody>
      </p:sp>
      <p:sp>
        <p:nvSpPr>
          <p:cNvPr id="3" name="Tijdelijke aanduiding voor inhoud 2"/>
          <p:cNvSpPr>
            <a:spLocks noGrp="1"/>
          </p:cNvSpPr>
          <p:nvPr>
            <p:ph idx="1"/>
          </p:nvPr>
        </p:nvSpPr>
        <p:spPr/>
        <p:txBody>
          <a:bodyPr>
            <a:normAutofit/>
          </a:bodyPr>
          <a:lstStyle/>
          <a:p>
            <a:pPr marL="0" indent="0">
              <a:buNone/>
            </a:pPr>
            <a:br>
              <a:rPr lang="nl-NL" dirty="0"/>
            </a:br>
            <a:endParaRPr lang="nl-NL" dirty="0"/>
          </a:p>
          <a:p>
            <a:pPr lvl="1"/>
            <a:endParaRPr lang="nl-NL" dirty="0"/>
          </a:p>
        </p:txBody>
      </p:sp>
      <p:pic>
        <p:nvPicPr>
          <p:cNvPr id="5" name="Afbeelding 4">
            <a:extLst>
              <a:ext uri="{FF2B5EF4-FFF2-40B4-BE49-F238E27FC236}">
                <a16:creationId xmlns:a16="http://schemas.microsoft.com/office/drawing/2014/main" id="{0F19E30C-1715-40C7-8BE9-15ADE5B95290}"/>
              </a:ext>
            </a:extLst>
          </p:cNvPr>
          <p:cNvPicPr>
            <a:picLocks noChangeAspect="1"/>
          </p:cNvPicPr>
          <p:nvPr/>
        </p:nvPicPr>
        <p:blipFill>
          <a:blip r:embed="rId2"/>
          <a:stretch>
            <a:fillRect/>
          </a:stretch>
        </p:blipFill>
        <p:spPr>
          <a:xfrm>
            <a:off x="0" y="142875"/>
            <a:ext cx="9144000" cy="6572250"/>
          </a:xfrm>
          <a:prstGeom prst="rect">
            <a:avLst/>
          </a:prstGeom>
        </p:spPr>
      </p:pic>
    </p:spTree>
    <p:extLst>
      <p:ext uri="{BB962C8B-B14F-4D97-AF65-F5344CB8AC3E}">
        <p14:creationId xmlns:p14="http://schemas.microsoft.com/office/powerpoint/2010/main" val="2570830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het doel van een koppeling ?</a:t>
            </a:r>
          </a:p>
        </p:txBody>
      </p:sp>
      <p:sp>
        <p:nvSpPr>
          <p:cNvPr id="3" name="Tijdelijke aanduiding voor inhoud 2"/>
          <p:cNvSpPr>
            <a:spLocks noGrp="1"/>
          </p:cNvSpPr>
          <p:nvPr>
            <p:ph idx="1"/>
          </p:nvPr>
        </p:nvSpPr>
        <p:spPr/>
        <p:txBody>
          <a:bodyPr/>
          <a:lstStyle/>
          <a:p>
            <a:pPr marL="0" indent="0">
              <a:buNone/>
            </a:pPr>
            <a:endParaRPr lang="nl-NL" dirty="0"/>
          </a:p>
          <a:p>
            <a:r>
              <a:rPr lang="nl-NL" dirty="0"/>
              <a:t>Het maken of verbreken van een mechanische overbrenging</a:t>
            </a:r>
          </a:p>
        </p:txBody>
      </p:sp>
    </p:spTree>
    <p:extLst>
      <p:ext uri="{BB962C8B-B14F-4D97-AF65-F5344CB8AC3E}">
        <p14:creationId xmlns:p14="http://schemas.microsoft.com/office/powerpoint/2010/main" val="2331212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Vloeistof koppeling en koppel omvormer</a:t>
            </a:r>
            <a:br>
              <a:rPr lang="nl-NL" dirty="0"/>
            </a:br>
            <a:endParaRPr lang="nl-NL" dirty="0"/>
          </a:p>
        </p:txBody>
      </p:sp>
      <p:pic>
        <p:nvPicPr>
          <p:cNvPr id="5" name="Tijdelijke aanduiding voor inhoud 4">
            <a:extLst>
              <a:ext uri="{FF2B5EF4-FFF2-40B4-BE49-F238E27FC236}">
                <a16:creationId xmlns:a16="http://schemas.microsoft.com/office/drawing/2014/main" id="{8A174E00-9281-4B7C-8897-929688E6DBAA}"/>
              </a:ext>
            </a:extLst>
          </p:cNvPr>
          <p:cNvPicPr>
            <a:picLocks noGrp="1" noChangeAspect="1"/>
          </p:cNvPicPr>
          <p:nvPr>
            <p:ph idx="1"/>
          </p:nvPr>
        </p:nvPicPr>
        <p:blipFill>
          <a:blip r:embed="rId2"/>
          <a:stretch>
            <a:fillRect/>
          </a:stretch>
        </p:blipFill>
        <p:spPr>
          <a:xfrm>
            <a:off x="899592" y="1378678"/>
            <a:ext cx="2448272" cy="2957644"/>
          </a:xfrm>
        </p:spPr>
      </p:pic>
      <p:pic>
        <p:nvPicPr>
          <p:cNvPr id="7" name="Afbeelding 6">
            <a:extLst>
              <a:ext uri="{FF2B5EF4-FFF2-40B4-BE49-F238E27FC236}">
                <a16:creationId xmlns:a16="http://schemas.microsoft.com/office/drawing/2014/main" id="{A2C970C3-5762-47A7-95C8-F9713BE3B754}"/>
              </a:ext>
            </a:extLst>
          </p:cNvPr>
          <p:cNvPicPr>
            <a:picLocks noChangeAspect="1"/>
          </p:cNvPicPr>
          <p:nvPr/>
        </p:nvPicPr>
        <p:blipFill>
          <a:blip r:embed="rId3"/>
          <a:stretch>
            <a:fillRect/>
          </a:stretch>
        </p:blipFill>
        <p:spPr>
          <a:xfrm>
            <a:off x="3563888" y="2907572"/>
            <a:ext cx="5372100" cy="2857500"/>
          </a:xfrm>
          <a:prstGeom prst="rect">
            <a:avLst/>
          </a:prstGeom>
        </p:spPr>
      </p:pic>
    </p:spTree>
    <p:extLst>
      <p:ext uri="{BB962C8B-B14F-4D97-AF65-F5344CB8AC3E}">
        <p14:creationId xmlns:p14="http://schemas.microsoft.com/office/powerpoint/2010/main" val="3123544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nl-NL" dirty="0"/>
              <a:t>Centrifugaal koppeling</a:t>
            </a:r>
          </a:p>
        </p:txBody>
      </p:sp>
      <p:pic>
        <p:nvPicPr>
          <p:cNvPr id="4" name="Tijdelijke aanduiding voor inhoud 3">
            <a:extLst>
              <a:ext uri="{FF2B5EF4-FFF2-40B4-BE49-F238E27FC236}">
                <a16:creationId xmlns:a16="http://schemas.microsoft.com/office/drawing/2014/main" id="{21364C83-274C-40D4-8A5F-BD9456A1FBF8}"/>
              </a:ext>
            </a:extLst>
          </p:cNvPr>
          <p:cNvPicPr>
            <a:picLocks noGrp="1" noChangeAspect="1"/>
          </p:cNvPicPr>
          <p:nvPr>
            <p:ph idx="1"/>
          </p:nvPr>
        </p:nvPicPr>
        <p:blipFill>
          <a:blip r:embed="rId2"/>
          <a:stretch>
            <a:fillRect/>
          </a:stretch>
        </p:blipFill>
        <p:spPr>
          <a:xfrm>
            <a:off x="1960301" y="1942732"/>
            <a:ext cx="2824259" cy="1990324"/>
          </a:xfrm>
        </p:spPr>
      </p:pic>
      <p:pic>
        <p:nvPicPr>
          <p:cNvPr id="7" name="Afbeelding 6">
            <a:extLst>
              <a:ext uri="{FF2B5EF4-FFF2-40B4-BE49-F238E27FC236}">
                <a16:creationId xmlns:a16="http://schemas.microsoft.com/office/drawing/2014/main" id="{F345AF72-E6FF-4CBD-897C-A10464BBE33C}"/>
              </a:ext>
            </a:extLst>
          </p:cNvPr>
          <p:cNvPicPr>
            <a:picLocks noChangeAspect="1"/>
          </p:cNvPicPr>
          <p:nvPr/>
        </p:nvPicPr>
        <p:blipFill>
          <a:blip r:embed="rId3"/>
          <a:stretch>
            <a:fillRect/>
          </a:stretch>
        </p:blipFill>
        <p:spPr>
          <a:xfrm>
            <a:off x="5220072" y="3825581"/>
            <a:ext cx="2346573" cy="2148107"/>
          </a:xfrm>
          <a:prstGeom prst="rect">
            <a:avLst/>
          </a:prstGeom>
        </p:spPr>
      </p:pic>
    </p:spTree>
    <p:extLst>
      <p:ext uri="{BB962C8B-B14F-4D97-AF65-F5344CB8AC3E}">
        <p14:creationId xmlns:p14="http://schemas.microsoft.com/office/powerpoint/2010/main" val="3483634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56866-2499-4440-AC29-BDBE72D901EC}"/>
              </a:ext>
            </a:extLst>
          </p:cNvPr>
          <p:cNvSpPr>
            <a:spLocks noGrp="1"/>
          </p:cNvSpPr>
          <p:nvPr>
            <p:ph type="title"/>
          </p:nvPr>
        </p:nvSpPr>
        <p:spPr/>
        <p:txBody>
          <a:bodyPr/>
          <a:lstStyle/>
          <a:p>
            <a:r>
              <a:rPr lang="nl-NL" dirty="0"/>
              <a:t>Waar worden ze toegepast in een trekker ?</a:t>
            </a:r>
          </a:p>
        </p:txBody>
      </p:sp>
      <p:sp>
        <p:nvSpPr>
          <p:cNvPr id="3" name="Tijdelijke aanduiding voor inhoud 2">
            <a:extLst>
              <a:ext uri="{FF2B5EF4-FFF2-40B4-BE49-F238E27FC236}">
                <a16:creationId xmlns:a16="http://schemas.microsoft.com/office/drawing/2014/main" id="{09A9C926-5CE4-4972-AF59-C00DB4A4C53B}"/>
              </a:ext>
            </a:extLst>
          </p:cNvPr>
          <p:cNvSpPr>
            <a:spLocks noGrp="1"/>
          </p:cNvSpPr>
          <p:nvPr>
            <p:ph idx="1"/>
          </p:nvPr>
        </p:nvSpPr>
        <p:spPr/>
        <p:txBody>
          <a:bodyPr/>
          <a:lstStyle/>
          <a:p>
            <a:endParaRPr lang="nl-NL" dirty="0"/>
          </a:p>
          <a:p>
            <a:r>
              <a:rPr lang="nl-NL" dirty="0"/>
              <a:t>Tussen motor en transmissie</a:t>
            </a:r>
          </a:p>
          <a:p>
            <a:endParaRPr lang="nl-NL" dirty="0"/>
          </a:p>
          <a:p>
            <a:r>
              <a:rPr lang="nl-NL" dirty="0"/>
              <a:t>Inschakelen van de </a:t>
            </a:r>
            <a:r>
              <a:rPr lang="nl-NL" dirty="0" err="1"/>
              <a:t>aftakas</a:t>
            </a:r>
            <a:endParaRPr lang="nl-NL" dirty="0"/>
          </a:p>
          <a:p>
            <a:endParaRPr lang="nl-NL" dirty="0"/>
          </a:p>
          <a:p>
            <a:r>
              <a:rPr lang="nl-NL" dirty="0"/>
              <a:t>Inschakelen voorwielaandrijving</a:t>
            </a:r>
          </a:p>
        </p:txBody>
      </p:sp>
    </p:spTree>
    <p:extLst>
      <p:ext uri="{BB962C8B-B14F-4D97-AF65-F5344CB8AC3E}">
        <p14:creationId xmlns:p14="http://schemas.microsoft.com/office/powerpoint/2010/main" val="2230765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62138D-96AE-4258-AEAC-18F678D8AEB5}"/>
              </a:ext>
            </a:extLst>
          </p:cNvPr>
          <p:cNvSpPr>
            <a:spLocks noGrp="1"/>
          </p:cNvSpPr>
          <p:nvPr>
            <p:ph type="title"/>
          </p:nvPr>
        </p:nvSpPr>
        <p:spPr/>
        <p:txBody>
          <a:bodyPr/>
          <a:lstStyle/>
          <a:p>
            <a:r>
              <a:rPr lang="nl-NL" dirty="0"/>
              <a:t> verschillende soorten koppelingen</a:t>
            </a:r>
          </a:p>
        </p:txBody>
      </p:sp>
      <p:sp>
        <p:nvSpPr>
          <p:cNvPr id="3" name="Tijdelijke aanduiding voor inhoud 2">
            <a:extLst>
              <a:ext uri="{FF2B5EF4-FFF2-40B4-BE49-F238E27FC236}">
                <a16:creationId xmlns:a16="http://schemas.microsoft.com/office/drawing/2014/main" id="{F6F5FDA0-BEC9-44C8-820C-9C70FAA8B581}"/>
              </a:ext>
            </a:extLst>
          </p:cNvPr>
          <p:cNvSpPr>
            <a:spLocks noGrp="1"/>
          </p:cNvSpPr>
          <p:nvPr>
            <p:ph idx="1"/>
          </p:nvPr>
        </p:nvSpPr>
        <p:spPr/>
        <p:txBody>
          <a:bodyPr/>
          <a:lstStyle/>
          <a:p>
            <a:endParaRPr lang="nl-NL" dirty="0"/>
          </a:p>
          <a:p>
            <a:r>
              <a:rPr lang="nl-NL" dirty="0"/>
              <a:t>Plaatkoppelingen</a:t>
            </a:r>
          </a:p>
          <a:p>
            <a:endParaRPr lang="nl-NL" dirty="0"/>
          </a:p>
          <a:p>
            <a:r>
              <a:rPr lang="nl-NL" dirty="0"/>
              <a:t>Vloeistof koppelingen</a:t>
            </a:r>
          </a:p>
          <a:p>
            <a:endParaRPr lang="nl-NL" dirty="0"/>
          </a:p>
          <a:p>
            <a:r>
              <a:rPr lang="nl-NL" dirty="0"/>
              <a:t>Centrifugaal koppelingen</a:t>
            </a:r>
          </a:p>
          <a:p>
            <a:endParaRPr lang="nl-NL" dirty="0"/>
          </a:p>
        </p:txBody>
      </p:sp>
    </p:spTree>
    <p:extLst>
      <p:ext uri="{BB962C8B-B14F-4D97-AF65-F5344CB8AC3E}">
        <p14:creationId xmlns:p14="http://schemas.microsoft.com/office/powerpoint/2010/main" val="1885899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Soorten plaat koppelingen</a:t>
            </a:r>
          </a:p>
        </p:txBody>
      </p:sp>
      <p:sp>
        <p:nvSpPr>
          <p:cNvPr id="3" name="Tijdelijke aanduiding voor inhoud 2"/>
          <p:cNvSpPr>
            <a:spLocks noGrp="1"/>
          </p:cNvSpPr>
          <p:nvPr>
            <p:ph idx="1"/>
          </p:nvPr>
        </p:nvSpPr>
        <p:spPr/>
        <p:txBody>
          <a:bodyPr/>
          <a:lstStyle/>
          <a:p>
            <a:endParaRPr lang="nl-NL" dirty="0"/>
          </a:p>
          <a:p>
            <a:r>
              <a:rPr lang="nl-NL" dirty="0"/>
              <a:t>Enkelvoudig droog</a:t>
            </a:r>
          </a:p>
          <a:p>
            <a:endParaRPr lang="nl-NL" dirty="0"/>
          </a:p>
          <a:p>
            <a:r>
              <a:rPr lang="nl-NL" dirty="0"/>
              <a:t>Meervoudig droog</a:t>
            </a:r>
          </a:p>
          <a:p>
            <a:endParaRPr lang="nl-NL" dirty="0"/>
          </a:p>
          <a:p>
            <a:r>
              <a:rPr lang="nl-NL" dirty="0"/>
              <a:t>Meervoudig nat</a:t>
            </a:r>
          </a:p>
        </p:txBody>
      </p:sp>
    </p:spTree>
    <p:extLst>
      <p:ext uri="{BB962C8B-B14F-4D97-AF65-F5344CB8AC3E}">
        <p14:creationId xmlns:p14="http://schemas.microsoft.com/office/powerpoint/2010/main" val="104194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Waarvan is de over te brengen kracht afhankelijk bij een plaat koppeling ?</a:t>
            </a:r>
          </a:p>
        </p:txBody>
      </p:sp>
      <p:sp>
        <p:nvSpPr>
          <p:cNvPr id="6" name="Tijdelijke aanduiding voor inhoud 5"/>
          <p:cNvSpPr>
            <a:spLocks noGrp="1"/>
          </p:cNvSpPr>
          <p:nvPr>
            <p:ph idx="1"/>
          </p:nvPr>
        </p:nvSpPr>
        <p:spPr/>
        <p:txBody>
          <a:bodyPr/>
          <a:lstStyle/>
          <a:p>
            <a:endParaRPr lang="nl-NL" dirty="0"/>
          </a:p>
          <a:p>
            <a:r>
              <a:rPr lang="nl-NL" dirty="0" err="1"/>
              <a:t>Wrijvings</a:t>
            </a:r>
            <a:r>
              <a:rPr lang="nl-NL" dirty="0"/>
              <a:t> coëfficiënt</a:t>
            </a:r>
          </a:p>
          <a:p>
            <a:endParaRPr lang="nl-NL" dirty="0"/>
          </a:p>
          <a:p>
            <a:r>
              <a:rPr lang="nl-NL" dirty="0" err="1"/>
              <a:t>Wrijvings</a:t>
            </a:r>
            <a:r>
              <a:rPr lang="nl-NL" dirty="0"/>
              <a:t> oppervlak</a:t>
            </a:r>
          </a:p>
          <a:p>
            <a:endParaRPr lang="nl-NL" dirty="0"/>
          </a:p>
          <a:p>
            <a:r>
              <a:rPr lang="nl-NL" dirty="0"/>
              <a:t>Druk op de wrijvingsvlakken</a:t>
            </a:r>
          </a:p>
        </p:txBody>
      </p:sp>
    </p:spTree>
    <p:extLst>
      <p:ext uri="{BB962C8B-B14F-4D97-AF65-F5344CB8AC3E}">
        <p14:creationId xmlns:p14="http://schemas.microsoft.com/office/powerpoint/2010/main" val="333397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26134D-B298-4E3B-9EA5-9560A9D42831}"/>
              </a:ext>
            </a:extLst>
          </p:cNvPr>
          <p:cNvSpPr>
            <a:spLocks noGrp="1"/>
          </p:cNvSpPr>
          <p:nvPr>
            <p:ph type="title"/>
          </p:nvPr>
        </p:nvSpPr>
        <p:spPr/>
        <p:txBody>
          <a:bodyPr/>
          <a:lstStyle/>
          <a:p>
            <a:pPr algn="ctr"/>
            <a:r>
              <a:rPr lang="nl-NL" dirty="0"/>
              <a:t>Vliegwiel met starterkrans</a:t>
            </a:r>
          </a:p>
        </p:txBody>
      </p:sp>
      <p:pic>
        <p:nvPicPr>
          <p:cNvPr id="5" name="Tijdelijke aanduiding voor inhoud 4">
            <a:extLst>
              <a:ext uri="{FF2B5EF4-FFF2-40B4-BE49-F238E27FC236}">
                <a16:creationId xmlns:a16="http://schemas.microsoft.com/office/drawing/2014/main" id="{9754EAD5-48E0-427D-9CE0-8654A624CF28}"/>
              </a:ext>
            </a:extLst>
          </p:cNvPr>
          <p:cNvPicPr>
            <a:picLocks noGrp="1" noChangeAspect="1"/>
          </p:cNvPicPr>
          <p:nvPr>
            <p:ph idx="1"/>
          </p:nvPr>
        </p:nvPicPr>
        <p:blipFill>
          <a:blip r:embed="rId2"/>
          <a:stretch>
            <a:fillRect/>
          </a:stretch>
        </p:blipFill>
        <p:spPr>
          <a:xfrm>
            <a:off x="2699792" y="1844824"/>
            <a:ext cx="4643008" cy="3472162"/>
          </a:xfrm>
        </p:spPr>
      </p:pic>
    </p:spTree>
    <p:extLst>
      <p:ext uri="{BB962C8B-B14F-4D97-AF65-F5344CB8AC3E}">
        <p14:creationId xmlns:p14="http://schemas.microsoft.com/office/powerpoint/2010/main" val="2690395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024EC-3B79-4FC0-A753-188EA58790E1}"/>
              </a:ext>
            </a:extLst>
          </p:cNvPr>
          <p:cNvSpPr>
            <a:spLocks noGrp="1"/>
          </p:cNvSpPr>
          <p:nvPr>
            <p:ph type="title"/>
          </p:nvPr>
        </p:nvSpPr>
        <p:spPr/>
        <p:txBody>
          <a:bodyPr/>
          <a:lstStyle/>
          <a:p>
            <a:pPr algn="ctr"/>
            <a:r>
              <a:rPr lang="nl-NL" dirty="0"/>
              <a:t>koppelingsplaat</a:t>
            </a:r>
          </a:p>
        </p:txBody>
      </p:sp>
      <p:pic>
        <p:nvPicPr>
          <p:cNvPr id="5" name="Tijdelijke aanduiding voor inhoud 4">
            <a:extLst>
              <a:ext uri="{FF2B5EF4-FFF2-40B4-BE49-F238E27FC236}">
                <a16:creationId xmlns:a16="http://schemas.microsoft.com/office/drawing/2014/main" id="{18B25BF8-7EFD-4E8F-AF18-CD006AF8A45F}"/>
              </a:ext>
            </a:extLst>
          </p:cNvPr>
          <p:cNvPicPr>
            <a:picLocks noGrp="1" noChangeAspect="1"/>
          </p:cNvPicPr>
          <p:nvPr>
            <p:ph idx="1"/>
          </p:nvPr>
        </p:nvPicPr>
        <p:blipFill>
          <a:blip r:embed="rId2"/>
          <a:stretch>
            <a:fillRect/>
          </a:stretch>
        </p:blipFill>
        <p:spPr>
          <a:xfrm>
            <a:off x="2699792" y="2312788"/>
            <a:ext cx="4559800" cy="3340101"/>
          </a:xfrm>
        </p:spPr>
      </p:pic>
    </p:spTree>
    <p:extLst>
      <p:ext uri="{BB962C8B-B14F-4D97-AF65-F5344CB8AC3E}">
        <p14:creationId xmlns:p14="http://schemas.microsoft.com/office/powerpoint/2010/main" val="4034709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B9569-8583-42C3-8B8E-D9673D3F8484}"/>
              </a:ext>
            </a:extLst>
          </p:cNvPr>
          <p:cNvSpPr>
            <a:spLocks noGrp="1"/>
          </p:cNvSpPr>
          <p:nvPr>
            <p:ph type="title"/>
          </p:nvPr>
        </p:nvSpPr>
        <p:spPr/>
        <p:txBody>
          <a:bodyPr/>
          <a:lstStyle/>
          <a:p>
            <a:r>
              <a:rPr lang="nl-NL" dirty="0"/>
              <a:t>Drukgroep met drukveren</a:t>
            </a:r>
          </a:p>
        </p:txBody>
      </p:sp>
      <p:pic>
        <p:nvPicPr>
          <p:cNvPr id="5" name="Tijdelijke aanduiding voor inhoud 4">
            <a:extLst>
              <a:ext uri="{FF2B5EF4-FFF2-40B4-BE49-F238E27FC236}">
                <a16:creationId xmlns:a16="http://schemas.microsoft.com/office/drawing/2014/main" id="{265A11AD-8C14-4079-947D-43FBE4D3E28D}"/>
              </a:ext>
            </a:extLst>
          </p:cNvPr>
          <p:cNvPicPr>
            <a:picLocks noGrp="1" noChangeAspect="1"/>
          </p:cNvPicPr>
          <p:nvPr>
            <p:ph idx="1"/>
          </p:nvPr>
        </p:nvPicPr>
        <p:blipFill>
          <a:blip r:embed="rId2"/>
          <a:stretch>
            <a:fillRect/>
          </a:stretch>
        </p:blipFill>
        <p:spPr>
          <a:xfrm>
            <a:off x="2771800" y="2132856"/>
            <a:ext cx="4032448" cy="3211362"/>
          </a:xfrm>
        </p:spPr>
      </p:pic>
    </p:spTree>
    <p:extLst>
      <p:ext uri="{BB962C8B-B14F-4D97-AF65-F5344CB8AC3E}">
        <p14:creationId xmlns:p14="http://schemas.microsoft.com/office/powerpoint/2010/main" val="106605034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2660</TotalTime>
  <Words>351</Words>
  <Application>Microsoft Office PowerPoint</Application>
  <PresentationFormat>Diavoorstelling (4:3)</PresentationFormat>
  <Paragraphs>62</Paragraphs>
  <Slides>21</Slides>
  <Notes>3</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21</vt:i4>
      </vt:variant>
    </vt:vector>
  </HeadingPairs>
  <TitlesOfParts>
    <vt:vector size="24" baseType="lpstr">
      <vt:lpstr>Arial</vt:lpstr>
      <vt:lpstr>Calibri</vt:lpstr>
      <vt:lpstr>Kantoorthema</vt:lpstr>
      <vt:lpstr>Koppelingen in een trekker</vt:lpstr>
      <vt:lpstr>Wat is het doel van een koppeling ?</vt:lpstr>
      <vt:lpstr>Waar worden ze toegepast in een trekker ?</vt:lpstr>
      <vt:lpstr> verschillende soorten koppelingen</vt:lpstr>
      <vt:lpstr>Soorten plaat koppelingen</vt:lpstr>
      <vt:lpstr>Waarvan is de over te brengen kracht afhankelijk bij een plaat koppeling ?</vt:lpstr>
      <vt:lpstr>Vliegwiel met starterkrans</vt:lpstr>
      <vt:lpstr>koppelingsplaat</vt:lpstr>
      <vt:lpstr>Drukgroep met drukveren</vt:lpstr>
      <vt:lpstr>Drukgroep met diafragmaveer</vt:lpstr>
      <vt:lpstr> principe van diafragma veer</vt:lpstr>
      <vt:lpstr>Enkelvoudige droge plaatkoppeling</vt:lpstr>
      <vt:lpstr>Meervoudige plaatkoppeling</vt:lpstr>
      <vt:lpstr> </vt:lpstr>
      <vt:lpstr> </vt:lpstr>
      <vt:lpstr>PowerPoint-presentatie</vt:lpstr>
      <vt:lpstr> koppelingspakket aftakas</vt:lpstr>
      <vt:lpstr>Plaats van de vloeistofkoppeling</vt:lpstr>
      <vt:lpstr>  </vt:lpstr>
      <vt:lpstr>Vloeistof koppeling en koppel omvormer </vt:lpstr>
      <vt:lpstr>Centrifugaal koppeling</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Piet de Beijer</cp:lastModifiedBy>
  <cp:revision>165</cp:revision>
  <cp:lastPrinted>2015-09-16T11:22:19Z</cp:lastPrinted>
  <dcterms:created xsi:type="dcterms:W3CDTF">2013-11-15T15:05:42Z</dcterms:created>
  <dcterms:modified xsi:type="dcterms:W3CDTF">2021-05-11T09:23:53Z</dcterms:modified>
</cp:coreProperties>
</file>